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4" r:id="rId10"/>
    <p:sldId id="266" r:id="rId11"/>
    <p:sldId id="265"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Upravte štýly predlohy textu</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fld id="{BF92E2F3-A957-4897-AE39-228CC061DCDB}" type="datetimeFigureOut">
              <a:rPr lang="sk-SK" smtClean="0"/>
              <a:t>3. 11. 2013</a:t>
            </a:fld>
            <a:endParaRPr lang="sk-SK"/>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6EC84D80-3779-453A-ADA2-5F0F5F321983}"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extLs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7" name="Nadpis 6"/>
          <p:cNvSpPr>
            <a:spLocks noGrp="1"/>
          </p:cNvSpPr>
          <p:nvPr>
            <p:ph type="title"/>
          </p:nvPr>
        </p:nvSpPr>
        <p:spPr/>
        <p:txBody>
          <a:bodyPr rtlCol="0"/>
          <a:lstStyle>
            <a:extLst/>
          </a:lstStyle>
          <a:p>
            <a:r>
              <a:rPr kumimoji="0" lang="sk-SK" smtClean="0"/>
              <a:t>Upravte štýly predlohy textu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Upravte štýly predlohy textu</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Upravte štýl predlohy textu.</a:t>
            </a:r>
          </a:p>
        </p:txBody>
      </p:sp>
      <p:sp>
        <p:nvSpPr>
          <p:cNvPr id="4" name="Zástupný symbol dátumu 3"/>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8" name="Nadpis 7"/>
          <p:cNvSpPr>
            <a:spLocks noGrp="1"/>
          </p:cNvSpPr>
          <p:nvPr>
            <p:ph type="title"/>
          </p:nvPr>
        </p:nvSpPr>
        <p:spPr/>
        <p:txBody>
          <a:bodyPr rtlCol="0"/>
          <a:lstStyle>
            <a:extLst/>
          </a:lstStyle>
          <a:p>
            <a:r>
              <a:rPr kumimoji="0" lang="sk-SK" smtClean="0"/>
              <a:t>Upravte štýly predlohy textu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Upravte štýly predlohy textu</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Upravte štýl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Upravte štýl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8" name="Zástupný symbol päty 7"/>
          <p:cNvSpPr>
            <a:spLocks noGrp="1"/>
          </p:cNvSpPr>
          <p:nvPr>
            <p:ph type="ftr" sz="quarter" idx="11"/>
          </p:nvPr>
        </p:nvSpPr>
        <p:spPr/>
        <p:txBody>
          <a:bodyPr/>
          <a:lstStyle>
            <a:extLst/>
          </a:lstStyle>
          <a:p>
            <a:endParaRPr lang="sk-SK"/>
          </a:p>
        </p:txBody>
      </p:sp>
      <p:sp>
        <p:nvSpPr>
          <p:cNvPr id="9" name="Zástupný symbol čísla snímky 8"/>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4" name="Zástupný symbol päty 3"/>
          <p:cNvSpPr>
            <a:spLocks noGrp="1"/>
          </p:cNvSpPr>
          <p:nvPr>
            <p:ph type="ftr" sz="quarter" idx="11"/>
          </p:nvPr>
        </p:nvSpPr>
        <p:spPr/>
        <p:txBody>
          <a:bodyPr/>
          <a:lstStyle>
            <a:extLst/>
          </a:lstStyle>
          <a:p>
            <a:endParaRPr lang="sk-SK"/>
          </a:p>
        </p:txBody>
      </p:sp>
      <p:sp>
        <p:nvSpPr>
          <p:cNvPr id="5" name="Zástupný symbol čísla snímky 4"/>
          <p:cNvSpPr>
            <a:spLocks noGrp="1"/>
          </p:cNvSpPr>
          <p:nvPr>
            <p:ph type="sldNum" sz="quarter" idx="12"/>
          </p:nvPr>
        </p:nvSpPr>
        <p:spPr/>
        <p:txBody>
          <a:bodyPr/>
          <a:lstStyle>
            <a:extLst/>
          </a:lstStyle>
          <a:p>
            <a:fld id="{6EC84D80-3779-453A-ADA2-5F0F5F321983}" type="slidenum">
              <a:rPr lang="sk-SK" smtClean="0"/>
              <a:t>‹#›</a:t>
            </a:fld>
            <a:endParaRPr lang="sk-SK"/>
          </a:p>
        </p:txBody>
      </p:sp>
      <p:sp>
        <p:nvSpPr>
          <p:cNvPr id="6" name="Nadpis 5"/>
          <p:cNvSpPr>
            <a:spLocks noGrp="1"/>
          </p:cNvSpPr>
          <p:nvPr>
            <p:ph type="title"/>
          </p:nvPr>
        </p:nvSpPr>
        <p:spPr/>
        <p:txBody>
          <a:bodyPr rtlCol="0"/>
          <a:lstStyle>
            <a:extLst/>
          </a:lstStyle>
          <a:p>
            <a:r>
              <a:rPr kumimoji="0" lang="sk-SK" smtClean="0"/>
              <a:t>Upravte štýly predlohy textu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fld id="{BF92E2F3-A957-4897-AE39-228CC061DCDB}" type="datetimeFigureOut">
              <a:rPr lang="sk-SK" smtClean="0"/>
              <a:t>3. 11. 2013</a:t>
            </a:fld>
            <a:endParaRPr lang="sk-SK"/>
          </a:p>
        </p:txBody>
      </p:sp>
      <p:sp>
        <p:nvSpPr>
          <p:cNvPr id="3" name="Zástupný symbol päty 2"/>
          <p:cNvSpPr>
            <a:spLocks noGrp="1"/>
          </p:cNvSpPr>
          <p:nvPr>
            <p:ph type="ftr" sz="quarter" idx="11"/>
          </p:nvPr>
        </p:nvSpPr>
        <p:spPr/>
        <p:txBody>
          <a:bodyPr/>
          <a:lstStyle>
            <a:extLst/>
          </a:lstStyle>
          <a:p>
            <a:endParaRPr lang="sk-SK"/>
          </a:p>
        </p:txBody>
      </p:sp>
      <p:sp>
        <p:nvSpPr>
          <p:cNvPr id="4" name="Zástupný symbol čísla snímky 3"/>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Upravte štýly predlohy textu</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Upravte štýl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extLst/>
          </a:lstStyle>
          <a:p>
            <a:fld id="{BF92E2F3-A957-4897-AE39-228CC061DCDB}" type="datetimeFigureOut">
              <a:rPr lang="sk-SK" smtClean="0"/>
              <a:t>3. 11. 2013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6EC84D80-3779-453A-ADA2-5F0F5F321983}"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Upravte štýl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fld id="{BF92E2F3-A957-4897-AE39-228CC061DCDB}" type="datetimeFigureOut">
              <a:rPr lang="sk-SK" smtClean="0"/>
              <a:t>3. 11. 2013</a:t>
            </a:fld>
            <a:endParaRPr lang="sk-SK"/>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6EC84D80-3779-453A-ADA2-5F0F5F321983}" type="slidenum">
              <a:rPr lang="sk-SK" smtClean="0"/>
              <a:t>‹#›</a:t>
            </a:fld>
            <a:endParaRPr lang="sk-SK"/>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Upravte štýly predlohy textu</a:t>
            </a:r>
            <a:endParaRPr kumimoji="0" lang="en-US"/>
          </a:p>
        </p:txBody>
      </p:sp>
      <p:sp>
        <p:nvSpPr>
          <p:cNvPr id="8" name="Voľná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ľná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ľná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k-SK" smtClean="0"/>
              <a:t>Upravte štýly predlohy textu</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92E2F3-A957-4897-AE39-228CC061DCDB}" type="datetimeFigureOut">
              <a:rPr lang="sk-SK" smtClean="0"/>
              <a:t>3. 11. 2013</a:t>
            </a:fld>
            <a:endParaRPr lang="sk-SK"/>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C84D80-3779-453A-ADA2-5F0F5F32198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low%20Motion_%20Water%20Balloons%20Free%20Falling%20-%20YouTube%20%5b360p%5d.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he%20Science%20Behind%20Bursting%20Water%20Balloons%20-%20YouTube%20%5b360p%5d.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he%20Science%20Behind%20Bursting%20Water%20Balloons%20-%20YouTube%20%5b360p%5d.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692696"/>
            <a:ext cx="7772400" cy="1470025"/>
          </a:xfrm>
        </p:spPr>
        <p:txBody>
          <a:bodyPr>
            <a:normAutofit fontScale="90000"/>
          </a:bodyPr>
          <a:lstStyle/>
          <a:p>
            <a:r>
              <a:rPr lang="sk-SK" dirty="0"/>
              <a:t/>
            </a:r>
            <a:br>
              <a:rPr lang="sk-SK" dirty="0"/>
            </a:br>
            <a:r>
              <a:rPr lang="sk-SK" dirty="0"/>
              <a:t> </a:t>
            </a:r>
            <a:r>
              <a:rPr lang="sk-SK" b="1" dirty="0"/>
              <a:t>9. Vodné bomby </a:t>
            </a:r>
            <a:endParaRPr lang="sk-SK" dirty="0"/>
          </a:p>
        </p:txBody>
      </p:sp>
      <p:sp>
        <p:nvSpPr>
          <p:cNvPr id="3" name="Podnadpis 2"/>
          <p:cNvSpPr>
            <a:spLocks noGrp="1"/>
          </p:cNvSpPr>
          <p:nvPr>
            <p:ph type="subTitle" idx="1"/>
          </p:nvPr>
        </p:nvSpPr>
        <p:spPr>
          <a:xfrm>
            <a:off x="755576" y="1988840"/>
            <a:ext cx="7632848" cy="3505944"/>
          </a:xfrm>
        </p:spPr>
        <p:txBody>
          <a:bodyPr>
            <a:normAutofit/>
          </a:bodyPr>
          <a:lstStyle/>
          <a:p>
            <a:endParaRPr lang="sk-SK" dirty="0"/>
          </a:p>
          <a:p>
            <a:pPr algn="l"/>
            <a:r>
              <a:rPr lang="sk-SK" dirty="0" smtClean="0"/>
              <a:t>Niektorí </a:t>
            </a:r>
            <a:r>
              <a:rPr lang="sk-SK" dirty="0"/>
              <a:t>študenti sú neefektívni pri bitkách s balónmi naplnenými vodou, pretože sa ich balóny od nepriateľa odrazia bez prasknutia. Preskúmajte pohyb, deformáciu a odraz balóna naplneného vodou. Za akých podmienok balón praskne? </a:t>
            </a:r>
            <a:endParaRPr lang="sk-SK" dirty="0"/>
          </a:p>
        </p:txBody>
      </p:sp>
    </p:spTree>
    <p:extLst>
      <p:ext uri="{BB962C8B-B14F-4D97-AF65-F5344CB8AC3E}">
        <p14:creationId xmlns:p14="http://schemas.microsoft.com/office/powerpoint/2010/main" val="285877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552" y="1196752"/>
            <a:ext cx="8229600" cy="5445224"/>
          </a:xfrm>
        </p:spPr>
        <p:txBody>
          <a:bodyPr>
            <a:normAutofit/>
          </a:bodyPr>
          <a:lstStyle/>
          <a:p>
            <a:r>
              <a:rPr lang="sk-SK" dirty="0" smtClean="0"/>
              <a:t>Kvantitatívna teória? Možno nejaký jednoduchý model napínania balónika do tvaru disku, kde sa dá zrátať povrch disku a cez „povrchové napätie“ energia napnutia.</a:t>
            </a:r>
          </a:p>
          <a:p>
            <a:r>
              <a:rPr lang="sk-SK" dirty="0" smtClean="0"/>
              <a:t>Veľmi hrubo:</a:t>
            </a:r>
          </a:p>
          <a:p>
            <a:r>
              <a:rPr lang="sk-SK" dirty="0" smtClean="0"/>
              <a:t>4</a:t>
            </a:r>
            <a:r>
              <a:rPr lang="el-GR" dirty="0" smtClean="0"/>
              <a:t>π</a:t>
            </a:r>
            <a:r>
              <a:rPr lang="sk-SK" dirty="0" smtClean="0"/>
              <a:t>r</a:t>
            </a:r>
            <a:r>
              <a:rPr lang="sk-SK" baseline="30000" dirty="0" smtClean="0"/>
              <a:t>3</a:t>
            </a:r>
            <a:r>
              <a:rPr lang="sk-SK" dirty="0" smtClean="0"/>
              <a:t>/3 = </a:t>
            </a:r>
            <a:r>
              <a:rPr lang="el-GR" dirty="0" smtClean="0"/>
              <a:t>π</a:t>
            </a:r>
            <a:r>
              <a:rPr lang="sk-SK" dirty="0" smtClean="0"/>
              <a:t>R</a:t>
            </a:r>
            <a:r>
              <a:rPr lang="sk-SK" baseline="30000" dirty="0" smtClean="0"/>
              <a:t>2</a:t>
            </a:r>
            <a:r>
              <a:rPr lang="sk-SK" dirty="0" smtClean="0"/>
              <a:t>h </a:t>
            </a:r>
          </a:p>
          <a:p>
            <a:r>
              <a:rPr lang="sk-SK" dirty="0" smtClean="0"/>
              <a:t>ΔS = 2</a:t>
            </a:r>
            <a:r>
              <a:rPr lang="el-GR" dirty="0" smtClean="0"/>
              <a:t>π</a:t>
            </a:r>
            <a:r>
              <a:rPr lang="sk-SK" dirty="0" smtClean="0"/>
              <a:t>R</a:t>
            </a:r>
            <a:r>
              <a:rPr lang="sk-SK" baseline="30000" dirty="0" smtClean="0"/>
              <a:t>2 </a:t>
            </a:r>
            <a:r>
              <a:rPr lang="sk-SK" dirty="0" smtClean="0"/>
              <a:t>+ </a:t>
            </a:r>
            <a:r>
              <a:rPr lang="sk-SK" dirty="0"/>
              <a:t>2</a:t>
            </a:r>
            <a:r>
              <a:rPr lang="el-GR" dirty="0"/>
              <a:t>π</a:t>
            </a:r>
            <a:r>
              <a:rPr lang="sk-SK" dirty="0" err="1" smtClean="0"/>
              <a:t>Rh</a:t>
            </a:r>
            <a:r>
              <a:rPr lang="sk-SK" dirty="0" smtClean="0"/>
              <a:t>  - 4</a:t>
            </a:r>
            <a:r>
              <a:rPr lang="el-GR" dirty="0"/>
              <a:t>π</a:t>
            </a:r>
            <a:r>
              <a:rPr lang="sk-SK" dirty="0" smtClean="0"/>
              <a:t>r</a:t>
            </a:r>
            <a:r>
              <a:rPr lang="sk-SK" baseline="30000" dirty="0" smtClean="0"/>
              <a:t>2</a:t>
            </a:r>
            <a:r>
              <a:rPr lang="sk-SK" dirty="0" smtClean="0"/>
              <a:t> </a:t>
            </a:r>
          </a:p>
          <a:p>
            <a:r>
              <a:rPr lang="sk-SK" dirty="0" smtClean="0"/>
              <a:t>ΔE = </a:t>
            </a:r>
            <a:r>
              <a:rPr lang="el-GR" dirty="0" smtClean="0"/>
              <a:t>σ</a:t>
            </a:r>
            <a:r>
              <a:rPr lang="sk-SK" dirty="0" smtClean="0"/>
              <a:t> ΔS = </a:t>
            </a:r>
            <a:r>
              <a:rPr lang="sk-SK" dirty="0" err="1" smtClean="0"/>
              <a:t>g.L</a:t>
            </a:r>
            <a:r>
              <a:rPr lang="sk-SK" dirty="0" smtClean="0"/>
              <a:t>.</a:t>
            </a:r>
            <a:r>
              <a:rPr lang="el-GR" dirty="0" smtClean="0"/>
              <a:t>ρ</a:t>
            </a:r>
            <a:r>
              <a:rPr lang="sk-SK" dirty="0"/>
              <a:t>.</a:t>
            </a:r>
            <a:r>
              <a:rPr lang="sk-SK" dirty="0" smtClean="0"/>
              <a:t>4</a:t>
            </a:r>
            <a:r>
              <a:rPr lang="el-GR" dirty="0"/>
              <a:t>π</a:t>
            </a:r>
            <a:r>
              <a:rPr lang="sk-SK" dirty="0" smtClean="0"/>
              <a:t>r</a:t>
            </a:r>
            <a:r>
              <a:rPr lang="sk-SK" baseline="30000" dirty="0" smtClean="0"/>
              <a:t>3</a:t>
            </a:r>
            <a:r>
              <a:rPr lang="sk-SK" dirty="0" smtClean="0"/>
              <a:t>/3</a:t>
            </a:r>
          </a:p>
          <a:p>
            <a:r>
              <a:rPr lang="sk-SK" dirty="0" smtClean="0"/>
              <a:t>Vyjadríme z rovníc</a:t>
            </a:r>
            <a:br>
              <a:rPr lang="sk-SK" dirty="0" smtClean="0"/>
            </a:br>
            <a:r>
              <a:rPr lang="sk-SK" dirty="0" smtClean="0"/>
              <a:t>h(L, r,</a:t>
            </a:r>
            <a:r>
              <a:rPr lang="el-GR" dirty="0"/>
              <a:t> </a:t>
            </a:r>
            <a:r>
              <a:rPr lang="el-GR" dirty="0" smtClean="0"/>
              <a:t>σ</a:t>
            </a:r>
            <a:r>
              <a:rPr lang="sk-SK" dirty="0" smtClean="0"/>
              <a:t>)</a:t>
            </a:r>
          </a:p>
          <a:p>
            <a:r>
              <a:rPr lang="sk-SK" dirty="0" err="1" smtClean="0"/>
              <a:t>p</a:t>
            </a:r>
            <a:r>
              <a:rPr lang="sk-SK" baseline="-25000" dirty="0" err="1" smtClean="0"/>
              <a:t>max</a:t>
            </a:r>
            <a:r>
              <a:rPr lang="sk-SK" dirty="0" smtClean="0"/>
              <a:t> = 2</a:t>
            </a:r>
            <a:r>
              <a:rPr lang="el-GR" dirty="0" smtClean="0"/>
              <a:t>σ</a:t>
            </a:r>
            <a:r>
              <a:rPr lang="sk-SK" dirty="0" smtClean="0"/>
              <a:t>/h = </a:t>
            </a:r>
            <a:r>
              <a:rPr lang="sk-SK" dirty="0" err="1" smtClean="0"/>
              <a:t>p</a:t>
            </a:r>
            <a:r>
              <a:rPr lang="sk-SK" baseline="-25000" dirty="0" err="1" smtClean="0"/>
              <a:t>max</a:t>
            </a:r>
            <a:r>
              <a:rPr lang="sk-SK" dirty="0" smtClean="0"/>
              <a:t>(L</a:t>
            </a:r>
            <a:r>
              <a:rPr lang="sk-SK" dirty="0"/>
              <a:t>, r,</a:t>
            </a:r>
            <a:r>
              <a:rPr lang="el-GR" dirty="0"/>
              <a:t> σ</a:t>
            </a:r>
            <a:r>
              <a:rPr lang="sk-SK" dirty="0"/>
              <a:t>)</a:t>
            </a:r>
            <a:endParaRPr lang="sk-SK" dirty="0" smtClean="0"/>
          </a:p>
          <a:p>
            <a:endParaRPr lang="sk-SK" dirty="0" smtClean="0"/>
          </a:p>
          <a:p>
            <a:endParaRPr lang="sk-SK" dirty="0"/>
          </a:p>
          <a:p>
            <a:endParaRPr lang="sk-SK" dirty="0" smtClean="0"/>
          </a:p>
          <a:p>
            <a:endParaRPr lang="sk-SK" dirty="0" smtClean="0"/>
          </a:p>
        </p:txBody>
      </p:sp>
      <p:sp>
        <p:nvSpPr>
          <p:cNvPr id="3" name="Nadpis 2"/>
          <p:cNvSpPr>
            <a:spLocks noGrp="1"/>
          </p:cNvSpPr>
          <p:nvPr>
            <p:ph type="title"/>
          </p:nvPr>
        </p:nvSpPr>
        <p:spPr/>
        <p:txBody>
          <a:bodyPr>
            <a:normAutofit/>
          </a:bodyPr>
          <a:lstStyle/>
          <a:p>
            <a:r>
              <a:rPr lang="sk-SK" dirty="0" smtClean="0"/>
              <a:t>Čo s úlohou?</a:t>
            </a:r>
            <a:endParaRPr lang="sk-SK" dirty="0"/>
          </a:p>
        </p:txBody>
      </p:sp>
      <p:pic>
        <p:nvPicPr>
          <p:cNvPr id="614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080" y="3526695"/>
            <a:ext cx="4020947"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9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552" y="1556792"/>
            <a:ext cx="8229600" cy="4608512"/>
          </a:xfrm>
        </p:spPr>
        <p:txBody>
          <a:bodyPr>
            <a:normAutofit/>
          </a:bodyPr>
          <a:lstStyle/>
          <a:p>
            <a:r>
              <a:rPr lang="sk-SK" dirty="0" smtClean="0"/>
              <a:t>Zdá sa, že problém nepraskania vodných bômb nebol doteraz vedecky skúmaný – žiadnu relevantnú časopiseckú alebo knižnú literatúru som nenašiel</a:t>
            </a:r>
          </a:p>
          <a:p>
            <a:r>
              <a:rPr lang="sk-SK" dirty="0" smtClean="0"/>
              <a:t>Veľa videí a kvalitatívnych opisov dejov</a:t>
            </a:r>
          </a:p>
          <a:p>
            <a:endParaRPr lang="sk-SK" dirty="0" smtClean="0"/>
          </a:p>
          <a:p>
            <a:endParaRPr lang="sk-SK" dirty="0"/>
          </a:p>
          <a:p>
            <a:endParaRPr lang="sk-SK" dirty="0" smtClean="0"/>
          </a:p>
          <a:p>
            <a:endParaRPr lang="sk-SK" dirty="0" smtClean="0"/>
          </a:p>
        </p:txBody>
      </p:sp>
      <p:sp>
        <p:nvSpPr>
          <p:cNvPr id="3" name="Nadpis 2"/>
          <p:cNvSpPr>
            <a:spLocks noGrp="1"/>
          </p:cNvSpPr>
          <p:nvPr>
            <p:ph type="title"/>
          </p:nvPr>
        </p:nvSpPr>
        <p:spPr/>
        <p:txBody>
          <a:bodyPr>
            <a:normAutofit/>
          </a:bodyPr>
          <a:lstStyle/>
          <a:p>
            <a:r>
              <a:rPr lang="sk-SK" dirty="0" smtClean="0"/>
              <a:t>Literatúra</a:t>
            </a:r>
            <a:endParaRPr lang="sk-SK" dirty="0"/>
          </a:p>
        </p:txBody>
      </p:sp>
    </p:spTree>
    <p:extLst>
      <p:ext uri="{BB962C8B-B14F-4D97-AF65-F5344CB8AC3E}">
        <p14:creationId xmlns:p14="http://schemas.microsoft.com/office/powerpoint/2010/main" val="1140717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smtClean="0"/>
              <a:t>(</a:t>
            </a:r>
            <a:r>
              <a:rPr lang="sk-SK" dirty="0" smtClean="0">
                <a:hlinkClick r:id="rId2" action="ppaction://hlinkfile"/>
              </a:rPr>
              <a:t>http://youtu.be/VlUNevsIgE4</a:t>
            </a:r>
            <a:r>
              <a:rPr lang="sk-SK" dirty="0" smtClean="0"/>
              <a:t>)</a:t>
            </a:r>
          </a:p>
          <a:p>
            <a:endParaRPr lang="sk-SK" dirty="0"/>
          </a:p>
        </p:txBody>
      </p:sp>
      <p:sp>
        <p:nvSpPr>
          <p:cNvPr id="3" name="Nadpis 2"/>
          <p:cNvSpPr>
            <a:spLocks noGrp="1"/>
          </p:cNvSpPr>
          <p:nvPr>
            <p:ph type="title"/>
          </p:nvPr>
        </p:nvSpPr>
        <p:spPr/>
        <p:txBody>
          <a:bodyPr/>
          <a:lstStyle/>
          <a:p>
            <a:r>
              <a:rPr lang="sk-SK" dirty="0" smtClean="0"/>
              <a:t>Čo máme pozorovať - odraz</a:t>
            </a:r>
            <a:endParaRPr lang="sk-SK"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33" t="22619" r="36973" b="31945"/>
          <a:stretch/>
        </p:blipFill>
        <p:spPr bwMode="auto">
          <a:xfrm>
            <a:off x="1968593" y="2708920"/>
            <a:ext cx="6023428" cy="332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90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a:t>(</a:t>
            </a:r>
            <a:r>
              <a:rPr lang="sk-SK" dirty="0">
                <a:hlinkClick r:id="rId2" action="ppaction://hlinkfile"/>
              </a:rPr>
              <a:t>http://www.youtube.com/watch?v=1qYyVPjsb5k&amp;feature=youtu.be</a:t>
            </a:r>
            <a:r>
              <a:rPr lang="sk-SK" dirty="0"/>
              <a:t>)</a:t>
            </a:r>
            <a:endParaRPr lang="sk-SK" dirty="0" smtClean="0"/>
          </a:p>
          <a:p>
            <a:endParaRPr lang="sk-SK" dirty="0"/>
          </a:p>
        </p:txBody>
      </p:sp>
      <p:sp>
        <p:nvSpPr>
          <p:cNvPr id="3" name="Nadpis 2"/>
          <p:cNvSpPr>
            <a:spLocks noGrp="1"/>
          </p:cNvSpPr>
          <p:nvPr>
            <p:ph type="title"/>
          </p:nvPr>
        </p:nvSpPr>
        <p:spPr/>
        <p:txBody>
          <a:bodyPr>
            <a:normAutofit fontScale="90000"/>
          </a:bodyPr>
          <a:lstStyle/>
          <a:p>
            <a:r>
              <a:rPr lang="sk-SK" dirty="0" smtClean="0"/>
              <a:t>Čo máme pozorovať- prasknutie</a:t>
            </a:r>
            <a:endParaRPr lang="sk-SK"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38" t="12897" r="22024" b="18651"/>
          <a:stretch/>
        </p:blipFill>
        <p:spPr bwMode="auto">
          <a:xfrm>
            <a:off x="2195736" y="2564904"/>
            <a:ext cx="6264696" cy="400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01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lnSpcReduction="10000"/>
          </a:bodyPr>
          <a:lstStyle/>
          <a:p>
            <a:r>
              <a:rPr lang="sk-SK" dirty="0" smtClean="0"/>
              <a:t>Padajúci balón (najmä voda v ňom) má kinetickú energiu</a:t>
            </a:r>
          </a:p>
          <a:p>
            <a:r>
              <a:rPr lang="sk-SK" dirty="0" smtClean="0"/>
              <a:t>Po dopade sa voda rozteká do strán a napína balón</a:t>
            </a:r>
          </a:p>
          <a:p>
            <a:r>
              <a:rPr lang="sk-SK" dirty="0" smtClean="0"/>
              <a:t>Po vrchnej strane bežia smerom k vrcholu vlny</a:t>
            </a:r>
          </a:p>
          <a:p>
            <a:r>
              <a:rPr lang="sk-SK" dirty="0" smtClean="0"/>
              <a:t>Balón sa roztrhne, alebo neroztrhne</a:t>
            </a:r>
          </a:p>
          <a:p>
            <a:r>
              <a:rPr lang="sk-SK" dirty="0" smtClean="0"/>
              <a:t>Ak sa neroztrhne, po chvíli sa začne zmršťovať a vytlačí vodu z okrajov do stredu a smerom do hora. Potenciálna energia stien balóna sa premieňa späť na kinetickú energiu vody</a:t>
            </a:r>
          </a:p>
          <a:p>
            <a:r>
              <a:rPr lang="sk-SK" dirty="0" smtClean="0"/>
              <a:t>Kinetická energia vody sa premieňa na potenciálnu energiu vody  - balón sa odráža</a:t>
            </a:r>
            <a:endParaRPr lang="sk-SK" dirty="0"/>
          </a:p>
        </p:txBody>
      </p:sp>
      <p:sp>
        <p:nvSpPr>
          <p:cNvPr id="3" name="Nadpis 2"/>
          <p:cNvSpPr>
            <a:spLocks noGrp="1"/>
          </p:cNvSpPr>
          <p:nvPr>
            <p:ph type="title"/>
          </p:nvPr>
        </p:nvSpPr>
        <p:spPr/>
        <p:txBody>
          <a:bodyPr/>
          <a:lstStyle/>
          <a:p>
            <a:r>
              <a:rPr lang="sk-SK" dirty="0" smtClean="0"/>
              <a:t>Čo sa deje pri páde?</a:t>
            </a:r>
            <a:endParaRPr lang="sk-SK" dirty="0"/>
          </a:p>
        </p:txBody>
      </p:sp>
    </p:spTree>
    <p:extLst>
      <p:ext uri="{BB962C8B-B14F-4D97-AF65-F5344CB8AC3E}">
        <p14:creationId xmlns:p14="http://schemas.microsoft.com/office/powerpoint/2010/main" val="2714111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556792"/>
            <a:ext cx="8229600" cy="4525963"/>
          </a:xfrm>
        </p:spPr>
        <p:txBody>
          <a:bodyPr>
            <a:normAutofit/>
          </a:bodyPr>
          <a:lstStyle/>
          <a:p>
            <a:r>
              <a:rPr lang="sk-SK" dirty="0" smtClean="0"/>
              <a:t>Analógia povrchového napätia kvapaliny</a:t>
            </a:r>
          </a:p>
          <a:p>
            <a:r>
              <a:rPr lang="sk-SK" dirty="0" smtClean="0"/>
              <a:t>Nie je však konštantné – minimálne ku koncu oblasti pružnosti rastie</a:t>
            </a:r>
          </a:p>
          <a:p>
            <a:r>
              <a:rPr lang="sk-SK" dirty="0" smtClean="0"/>
              <a:t>Dá sa zmerať – zmeriame pretlak v balóne pri nafukovaní vzduchom od jeho polomeru</a:t>
            </a:r>
          </a:p>
          <a:p>
            <a:r>
              <a:rPr lang="sk-SK" dirty="0" smtClean="0"/>
              <a:t>Použijeme vzťah ako pre kvapku vody:</a:t>
            </a:r>
          </a:p>
          <a:p>
            <a:r>
              <a:rPr lang="el-GR" i="1" dirty="0" smtClean="0"/>
              <a:t>Δ</a:t>
            </a:r>
            <a:r>
              <a:rPr lang="sk-SK" i="1" dirty="0" smtClean="0"/>
              <a:t>p</a:t>
            </a:r>
            <a:r>
              <a:rPr lang="sk-SK" dirty="0" smtClean="0"/>
              <a:t> = </a:t>
            </a:r>
            <a:r>
              <a:rPr lang="el-GR" i="1" dirty="0" smtClean="0"/>
              <a:t>σ</a:t>
            </a:r>
            <a:r>
              <a:rPr lang="sk-SK" dirty="0" smtClean="0"/>
              <a:t> (1/</a:t>
            </a:r>
            <a:r>
              <a:rPr lang="sk-SK" i="1" dirty="0" smtClean="0"/>
              <a:t>R</a:t>
            </a:r>
            <a:r>
              <a:rPr lang="sk-SK" baseline="-25000" dirty="0" smtClean="0"/>
              <a:t>1</a:t>
            </a:r>
            <a:r>
              <a:rPr lang="sk-SK" dirty="0" smtClean="0"/>
              <a:t> + 1/</a:t>
            </a:r>
            <a:r>
              <a:rPr lang="sk-SK" i="1" dirty="0" smtClean="0"/>
              <a:t>R</a:t>
            </a:r>
            <a:r>
              <a:rPr lang="sk-SK" baseline="-25000" dirty="0" smtClean="0"/>
              <a:t>2</a:t>
            </a:r>
            <a:r>
              <a:rPr lang="sk-SK" dirty="0" smtClean="0"/>
              <a:t>) = 2</a:t>
            </a:r>
            <a:r>
              <a:rPr lang="el-GR" dirty="0"/>
              <a:t> </a:t>
            </a:r>
            <a:r>
              <a:rPr lang="el-GR" i="1" dirty="0" smtClean="0"/>
              <a:t>σ</a:t>
            </a:r>
            <a:r>
              <a:rPr lang="el-GR" dirty="0" smtClean="0"/>
              <a:t> </a:t>
            </a:r>
            <a:r>
              <a:rPr lang="sk-SK" dirty="0" smtClean="0"/>
              <a:t>/</a:t>
            </a:r>
            <a:r>
              <a:rPr lang="sk-SK" i="1" dirty="0" smtClean="0"/>
              <a:t>R</a:t>
            </a:r>
          </a:p>
          <a:p>
            <a:endParaRPr lang="sk-SK" dirty="0" smtClean="0"/>
          </a:p>
          <a:p>
            <a:r>
              <a:rPr lang="sk-SK" dirty="0" smtClean="0"/>
              <a:t>Ak sa dosiahne </a:t>
            </a:r>
            <a:r>
              <a:rPr lang="el-GR" i="1" dirty="0"/>
              <a:t>Δ</a:t>
            </a:r>
            <a:r>
              <a:rPr lang="sk-SK" i="1" dirty="0" err="1" smtClean="0"/>
              <a:t>p</a:t>
            </a:r>
            <a:r>
              <a:rPr lang="sk-SK" i="1" baseline="-25000" dirty="0" err="1" smtClean="0"/>
              <a:t>max</a:t>
            </a:r>
            <a:r>
              <a:rPr lang="sk-SK" i="1" dirty="0" smtClean="0"/>
              <a:t>, </a:t>
            </a:r>
            <a:r>
              <a:rPr lang="sk-SK" dirty="0" smtClean="0"/>
              <a:t>balón praskne</a:t>
            </a:r>
          </a:p>
        </p:txBody>
      </p:sp>
      <p:sp>
        <p:nvSpPr>
          <p:cNvPr id="3" name="Nadpis 2"/>
          <p:cNvSpPr>
            <a:spLocks noGrp="1"/>
          </p:cNvSpPr>
          <p:nvPr>
            <p:ph type="title"/>
          </p:nvPr>
        </p:nvSpPr>
        <p:spPr/>
        <p:txBody>
          <a:bodyPr/>
          <a:lstStyle/>
          <a:p>
            <a:r>
              <a:rPr lang="sk-SK" dirty="0" smtClean="0"/>
              <a:t>Pružnosť stien balóna</a:t>
            </a:r>
            <a:endParaRPr lang="sk-SK" dirty="0"/>
          </a:p>
        </p:txBody>
      </p:sp>
    </p:spTree>
    <p:extLst>
      <p:ext uri="{BB962C8B-B14F-4D97-AF65-F5344CB8AC3E}">
        <p14:creationId xmlns:p14="http://schemas.microsoft.com/office/powerpoint/2010/main" val="2101377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412776"/>
            <a:ext cx="8229600" cy="4525963"/>
          </a:xfrm>
        </p:spPr>
        <p:txBody>
          <a:bodyPr>
            <a:normAutofit/>
          </a:bodyPr>
          <a:lstStyle/>
          <a:p>
            <a:r>
              <a:rPr lang="sk-SK" dirty="0" smtClean="0"/>
              <a:t>Dva druhy vĺn na vode:</a:t>
            </a:r>
          </a:p>
          <a:p>
            <a:pPr lvl="1"/>
            <a:r>
              <a:rPr lang="sk-SK" dirty="0" smtClean="0"/>
              <a:t>Gravitačné (vyrovnávanie hladiny spôsobuje najmä gravitácia)</a:t>
            </a:r>
          </a:p>
          <a:p>
            <a:pPr lvl="1"/>
            <a:r>
              <a:rPr lang="sk-SK" dirty="0" smtClean="0">
                <a:solidFill>
                  <a:srgbClr val="FF0000"/>
                </a:solidFill>
              </a:rPr>
              <a:t>Kapilárne</a:t>
            </a:r>
            <a:r>
              <a:rPr lang="sk-SK" dirty="0" smtClean="0"/>
              <a:t> (</a:t>
            </a:r>
            <a:r>
              <a:rPr lang="sk-SK" dirty="0"/>
              <a:t>vyrovnávanie hladiny spôsobuje najmä </a:t>
            </a:r>
            <a:r>
              <a:rPr lang="sk-SK" dirty="0" smtClean="0"/>
              <a:t>povrchové napätie)</a:t>
            </a:r>
          </a:p>
          <a:p>
            <a:endParaRPr lang="sk-SK" dirty="0"/>
          </a:p>
          <a:p>
            <a:r>
              <a:rPr lang="sk-SK" dirty="0" smtClean="0"/>
              <a:t>Rýchlosť kapilárnych vĺn (napr. </a:t>
            </a:r>
            <a:r>
              <a:rPr lang="sk-SK" dirty="0" err="1" smtClean="0"/>
              <a:t>Wikipédia</a:t>
            </a:r>
            <a:r>
              <a:rPr lang="sk-SK" dirty="0" smtClean="0"/>
              <a:t>):</a:t>
            </a:r>
          </a:p>
          <a:p>
            <a:pPr lvl="1"/>
            <a:r>
              <a:rPr lang="el-GR" i="1" dirty="0" smtClean="0"/>
              <a:t>ω</a:t>
            </a:r>
            <a:r>
              <a:rPr lang="sk-SK" dirty="0" smtClean="0"/>
              <a:t> – uhlová frekvencia vĺn, </a:t>
            </a:r>
            <a:r>
              <a:rPr lang="el-GR" i="1" dirty="0" smtClean="0"/>
              <a:t>σ</a:t>
            </a:r>
            <a:r>
              <a:rPr lang="sk-SK" dirty="0" smtClean="0"/>
              <a:t> – povrchové napätie,</a:t>
            </a:r>
            <a:br>
              <a:rPr lang="sk-SK" dirty="0" smtClean="0"/>
            </a:br>
            <a:r>
              <a:rPr lang="el-GR" i="1" dirty="0" smtClean="0"/>
              <a:t>ρ</a:t>
            </a:r>
            <a:r>
              <a:rPr lang="sk-SK" dirty="0" smtClean="0"/>
              <a:t> – hustota vzduchu, </a:t>
            </a:r>
            <a:r>
              <a:rPr lang="el-GR" i="1" dirty="0" smtClean="0"/>
              <a:t>ρ</a:t>
            </a:r>
            <a:r>
              <a:rPr lang="en-US" dirty="0" smtClean="0"/>
              <a:t>’</a:t>
            </a:r>
            <a:r>
              <a:rPr lang="sk-SK" dirty="0" smtClean="0"/>
              <a:t> – hustota vzduchu (zanedbateľná), </a:t>
            </a:r>
            <a:r>
              <a:rPr lang="sk-SK" i="1" dirty="0" smtClean="0"/>
              <a:t>k</a:t>
            </a:r>
            <a:r>
              <a:rPr lang="sk-SK" dirty="0" smtClean="0"/>
              <a:t> – vlnové číslo, </a:t>
            </a:r>
            <a:r>
              <a:rPr lang="el-GR" i="1" dirty="0" smtClean="0"/>
              <a:t>λ</a:t>
            </a:r>
            <a:r>
              <a:rPr lang="sk-SK" dirty="0" smtClean="0"/>
              <a:t> – vlnová dĺžka</a:t>
            </a:r>
          </a:p>
        </p:txBody>
      </p:sp>
      <p:sp>
        <p:nvSpPr>
          <p:cNvPr id="3" name="Nadpis 2"/>
          <p:cNvSpPr>
            <a:spLocks noGrp="1"/>
          </p:cNvSpPr>
          <p:nvPr>
            <p:ph type="title"/>
          </p:nvPr>
        </p:nvSpPr>
        <p:spPr/>
        <p:txBody>
          <a:bodyPr/>
          <a:lstStyle/>
          <a:p>
            <a:r>
              <a:rPr lang="sk-SK" dirty="0" smtClean="0"/>
              <a:t>Povrchové vlny</a:t>
            </a:r>
            <a:endParaRPr lang="sk-SK"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82" t="29166" r="72335" b="63219"/>
          <a:stretch/>
        </p:blipFill>
        <p:spPr bwMode="auto">
          <a:xfrm>
            <a:off x="3059832" y="5536402"/>
            <a:ext cx="2714104" cy="93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56" t="38844" r="72335" b="53968"/>
          <a:stretch/>
        </p:blipFill>
        <p:spPr bwMode="auto">
          <a:xfrm>
            <a:off x="6084168" y="5672562"/>
            <a:ext cx="1512168" cy="83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22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628800"/>
            <a:ext cx="8229600" cy="4309939"/>
          </a:xfrm>
        </p:spPr>
        <p:txBody>
          <a:bodyPr>
            <a:normAutofit/>
          </a:bodyPr>
          <a:lstStyle/>
          <a:p>
            <a:r>
              <a:rPr lang="sk-SK" dirty="0" smtClean="0"/>
              <a:t>Z </a:t>
            </a:r>
            <a:r>
              <a:rPr lang="sk-SK" dirty="0" smtClean="0">
                <a:hlinkClick r:id="rId2" action="ppaction://hlinkfile"/>
              </a:rPr>
              <a:t>videa </a:t>
            </a:r>
            <a:r>
              <a:rPr lang="sk-SK" dirty="0" smtClean="0"/>
              <a:t>sa skôr zdá, že priamo nie. Prasklina sa šíri odspodu -  z miesta s najväčšou krivosťou</a:t>
            </a:r>
          </a:p>
          <a:p>
            <a:endParaRPr lang="sk-SK" dirty="0" smtClean="0"/>
          </a:p>
        </p:txBody>
      </p:sp>
      <p:sp>
        <p:nvSpPr>
          <p:cNvPr id="3" name="Nadpis 2"/>
          <p:cNvSpPr>
            <a:spLocks noGrp="1"/>
          </p:cNvSpPr>
          <p:nvPr>
            <p:ph type="title"/>
          </p:nvPr>
        </p:nvSpPr>
        <p:spPr/>
        <p:txBody>
          <a:bodyPr>
            <a:normAutofit fontScale="90000"/>
          </a:bodyPr>
          <a:lstStyle/>
          <a:p>
            <a:r>
              <a:rPr lang="sk-SK" dirty="0" smtClean="0"/>
              <a:t>Sú povrchové vlny dôležité pri puknutí balónika?</a:t>
            </a:r>
            <a:endParaRPr lang="sk-SK"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262" y="2924944"/>
            <a:ext cx="5787178" cy="369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68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628800"/>
            <a:ext cx="8229600" cy="4752528"/>
          </a:xfrm>
        </p:spPr>
        <p:txBody>
          <a:bodyPr>
            <a:normAutofit/>
          </a:bodyPr>
          <a:lstStyle/>
          <a:p>
            <a:r>
              <a:rPr lang="sk-SK" dirty="0" smtClean="0"/>
              <a:t>Úloha je skôr opačná – prečo balónik nepraskne, hoci by mal</a:t>
            </a:r>
          </a:p>
          <a:p>
            <a:r>
              <a:rPr lang="sk-SK" dirty="0" smtClean="0"/>
              <a:t>Treba teda skúmať, ako ho hodiť, aby nepraskol (menšia spotreba balónikov </a:t>
            </a:r>
            <a:r>
              <a:rPr lang="sk-SK" dirty="0" smtClean="0">
                <a:sym typeface="Wingdings" panose="05000000000000000000" pitchFamily="2" charset="2"/>
              </a:rPr>
              <a:t>)</a:t>
            </a:r>
            <a:r>
              <a:rPr lang="sk-SK" dirty="0" smtClean="0"/>
              <a:t> </a:t>
            </a:r>
          </a:p>
          <a:p>
            <a:r>
              <a:rPr lang="sk-SK" dirty="0" smtClean="0"/>
              <a:t>Prvá rada – kinetická energia sa premieňa na energiu napnutia balónika. Ak už bude balónik vodou „nafúknutý“, bude mať veľkú kinetická energiu, pričom do prasknutia ho bude treba dopnúť iba trochu. Poloprázdny balónik by mal vydržať viac.</a:t>
            </a:r>
          </a:p>
          <a:p>
            <a:endParaRPr lang="sk-SK" dirty="0" smtClean="0"/>
          </a:p>
          <a:p>
            <a:endParaRPr lang="sk-SK" dirty="0" smtClean="0"/>
          </a:p>
        </p:txBody>
      </p:sp>
      <p:sp>
        <p:nvSpPr>
          <p:cNvPr id="3" name="Nadpis 2"/>
          <p:cNvSpPr>
            <a:spLocks noGrp="1"/>
          </p:cNvSpPr>
          <p:nvPr>
            <p:ph type="title"/>
          </p:nvPr>
        </p:nvSpPr>
        <p:spPr/>
        <p:txBody>
          <a:bodyPr>
            <a:normAutofit/>
          </a:bodyPr>
          <a:lstStyle/>
          <a:p>
            <a:r>
              <a:rPr lang="sk-SK" dirty="0" smtClean="0"/>
              <a:t>Čo s úlohou?</a:t>
            </a:r>
            <a:endParaRPr lang="sk-SK" dirty="0"/>
          </a:p>
        </p:txBody>
      </p:sp>
    </p:spTree>
    <p:extLst>
      <p:ext uri="{BB962C8B-B14F-4D97-AF65-F5344CB8AC3E}">
        <p14:creationId xmlns:p14="http://schemas.microsoft.com/office/powerpoint/2010/main" val="356422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539552" y="1412776"/>
            <a:ext cx="8229600" cy="4752528"/>
          </a:xfrm>
        </p:spPr>
        <p:txBody>
          <a:bodyPr>
            <a:normAutofit/>
          </a:bodyPr>
          <a:lstStyle/>
          <a:p>
            <a:r>
              <a:rPr lang="sk-SK" dirty="0"/>
              <a:t>Druhá </a:t>
            </a:r>
            <a:r>
              <a:rPr lang="sk-SK" dirty="0" smtClean="0"/>
              <a:t>rada </a:t>
            </a:r>
            <a:r>
              <a:rPr lang="sk-SK" dirty="0"/>
              <a:t>– nie celá potenciálna energia sa musí </a:t>
            </a:r>
            <a:r>
              <a:rPr lang="sk-SK" dirty="0" smtClean="0"/>
              <a:t>premeniť do napnutia balónika – prúd vody (vír) v balóniku, ... Môže byť dôležitá rotácia balónika pri páde?</a:t>
            </a:r>
          </a:p>
          <a:p>
            <a:r>
              <a:rPr lang="sk-SK" dirty="0" smtClean="0"/>
              <a:t>Balónik nie je všade rovnako pevný – záleží na tom, ktorou stranou padne na podložku?</a:t>
            </a:r>
          </a:p>
          <a:p>
            <a:r>
              <a:rPr lang="sk-SK" dirty="0" smtClean="0"/>
              <a:t>Pri </a:t>
            </a:r>
            <a:r>
              <a:rPr lang="sk-SK" dirty="0"/>
              <a:t>skúmaní dejov v</a:t>
            </a:r>
            <a:r>
              <a:rPr lang="sk-SK" dirty="0" smtClean="0"/>
              <a:t>eľmi pomôže vysokorýchlostné video. Slušné rýchlosti (až 1000 snímok za sekundu) zvládnu pomerne bežné kompaktné digitálne fotoaparáty. Treba ale veľmi silné svetlo na osvetlenie.</a:t>
            </a:r>
          </a:p>
          <a:p>
            <a:endParaRPr lang="sk-SK" dirty="0" smtClean="0"/>
          </a:p>
          <a:p>
            <a:endParaRPr lang="sk-SK" dirty="0"/>
          </a:p>
          <a:p>
            <a:endParaRPr lang="sk-SK" dirty="0" smtClean="0"/>
          </a:p>
          <a:p>
            <a:endParaRPr lang="sk-SK" dirty="0" smtClean="0"/>
          </a:p>
        </p:txBody>
      </p:sp>
      <p:sp>
        <p:nvSpPr>
          <p:cNvPr id="3" name="Nadpis 2"/>
          <p:cNvSpPr>
            <a:spLocks noGrp="1"/>
          </p:cNvSpPr>
          <p:nvPr>
            <p:ph type="title"/>
          </p:nvPr>
        </p:nvSpPr>
        <p:spPr/>
        <p:txBody>
          <a:bodyPr>
            <a:normAutofit/>
          </a:bodyPr>
          <a:lstStyle/>
          <a:p>
            <a:r>
              <a:rPr lang="sk-SK" dirty="0" smtClean="0"/>
              <a:t>Čo s úlohou?</a:t>
            </a:r>
            <a:endParaRPr lang="sk-SK" dirty="0"/>
          </a:p>
        </p:txBody>
      </p:sp>
    </p:spTree>
    <p:extLst>
      <p:ext uri="{BB962C8B-B14F-4D97-AF65-F5344CB8AC3E}">
        <p14:creationId xmlns:p14="http://schemas.microsoft.com/office/powerpoint/2010/main" val="2763944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529</Words>
  <Application>Microsoft Office PowerPoint</Application>
  <PresentationFormat>Prezentácia na obrazovke (4:3)</PresentationFormat>
  <Paragraphs>56</Paragraphs>
  <Slides>11</Slides>
  <Notes>0</Notes>
  <HiddenSlides>0</HiddenSlides>
  <MMClips>0</MMClips>
  <ScaleCrop>false</ScaleCrop>
  <HeadingPairs>
    <vt:vector size="4" baseType="variant">
      <vt:variant>
        <vt:lpstr>Motív</vt:lpstr>
      </vt:variant>
      <vt:variant>
        <vt:i4>1</vt:i4>
      </vt:variant>
      <vt:variant>
        <vt:lpstr>Nadpisy snímok</vt:lpstr>
      </vt:variant>
      <vt:variant>
        <vt:i4>11</vt:i4>
      </vt:variant>
    </vt:vector>
  </HeadingPairs>
  <TitlesOfParts>
    <vt:vector size="12" baseType="lpstr">
      <vt:lpstr>Hala</vt:lpstr>
      <vt:lpstr>  9. Vodné bomby </vt:lpstr>
      <vt:lpstr>Čo máme pozorovať - odraz</vt:lpstr>
      <vt:lpstr>Čo máme pozorovať- prasknutie</vt:lpstr>
      <vt:lpstr>Čo sa deje pri páde?</vt:lpstr>
      <vt:lpstr>Pružnosť stien balóna</vt:lpstr>
      <vt:lpstr>Povrchové vlny</vt:lpstr>
      <vt:lpstr>Sú povrchové vlny dôležité pri puknutí balónika?</vt:lpstr>
      <vt:lpstr>Čo s úlohou?</vt:lpstr>
      <vt:lpstr>Čo s úlohou?</vt:lpstr>
      <vt:lpstr>Čo s úlohou?</vt:lpstr>
      <vt:lpstr>Literatúra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9. Vodné bomby </dc:title>
  <dc:creator>kundracik</dc:creator>
  <cp:lastModifiedBy>kundracik</cp:lastModifiedBy>
  <cp:revision>1</cp:revision>
  <dcterms:created xsi:type="dcterms:W3CDTF">2013-11-03T18:30:09Z</dcterms:created>
  <dcterms:modified xsi:type="dcterms:W3CDTF">2013-11-03T20:37:21Z</dcterms:modified>
</cp:coreProperties>
</file>